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3" r:id="rId4"/>
    <p:sldId id="279" r:id="rId5"/>
    <p:sldId id="283" r:id="rId6"/>
    <p:sldId id="284" r:id="rId7"/>
    <p:sldId id="285" r:id="rId8"/>
    <p:sldId id="287" r:id="rId9"/>
    <p:sldId id="28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714" autoAdjust="0"/>
  </p:normalViewPr>
  <p:slideViewPr>
    <p:cSldViewPr>
      <p:cViewPr>
        <p:scale>
          <a:sx n="100" d="100"/>
          <a:sy n="100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8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0386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Professional Experience—Functional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8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Summary of Employment History</a:t>
            </a:r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summary in a functional resume includes: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Headings that emphasize skill areas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Job responsibilities, duties, and accomplishments organized according to the skills they use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Skills and accomplishments primarily emphasized over job titles or periods of employment</a:t>
            </a:r>
          </a:p>
          <a:p>
            <a:pPr marL="342900" lvl="1" indent="-342900">
              <a:buClr>
                <a:srgbClr val="E10A2D"/>
              </a:buClr>
              <a:buNone/>
            </a:pPr>
            <a:r>
              <a:rPr lang="en-US" sz="2800" dirty="0" smtClean="0"/>
              <a:t>A summary in a hybrid resume also includes: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A list of employers and job titles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Dates of employment (optional)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Which Resume Format?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Chronological format.</a:t>
            </a:r>
          </a:p>
          <a:p>
            <a:pPr lvl="1"/>
            <a:r>
              <a:rPr lang="en-US" sz="2400" dirty="0" smtClean="0"/>
              <a:t>Has been the most traditional format.</a:t>
            </a:r>
          </a:p>
          <a:p>
            <a:r>
              <a:rPr lang="en-US" dirty="0" smtClean="0"/>
              <a:t>Functional and hybrid formats.</a:t>
            </a:r>
          </a:p>
          <a:p>
            <a:pPr lvl="1"/>
            <a:r>
              <a:rPr lang="en-US" sz="2400" dirty="0" smtClean="0"/>
              <a:t>Are becoming more acceptable in today's market of frequent job changes.</a:t>
            </a:r>
          </a:p>
          <a:p>
            <a:pPr lvl="1"/>
            <a:r>
              <a:rPr lang="en-US" sz="2400" dirty="0" smtClean="0"/>
              <a:t>Let you choose which skills to emphasize.</a:t>
            </a:r>
          </a:p>
          <a:p>
            <a:pPr lvl="1"/>
            <a:r>
              <a:rPr lang="en-US" sz="2400" dirty="0" smtClean="0"/>
              <a:t>Are most beneficial for:</a:t>
            </a:r>
          </a:p>
          <a:p>
            <a:pPr lvl="2"/>
            <a:r>
              <a:rPr lang="en-US" dirty="0" smtClean="0"/>
              <a:t> </a:t>
            </a:r>
            <a:r>
              <a:rPr lang="en-US" sz="2200" dirty="0" smtClean="0"/>
              <a:t>Recent graduates with little real-world experience.</a:t>
            </a:r>
          </a:p>
          <a:p>
            <a:pPr lvl="2"/>
            <a:r>
              <a:rPr lang="en-US" sz="2200" dirty="0" smtClean="0"/>
              <a:t> Workers returning after a long hiatus.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Work Experience Presentation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Chronological resume: </a:t>
            </a:r>
          </a:p>
          <a:p>
            <a:pPr lvl="1"/>
            <a:r>
              <a:rPr lang="en-US" dirty="0" smtClean="0"/>
              <a:t>Work experience is listed by job title and employer.</a:t>
            </a:r>
          </a:p>
          <a:p>
            <a:r>
              <a:rPr lang="en-US" dirty="0" smtClean="0"/>
              <a:t>Functional resume:</a:t>
            </a:r>
          </a:p>
          <a:p>
            <a:pPr lvl="1"/>
            <a:r>
              <a:rPr lang="en-US" dirty="0" smtClean="0"/>
              <a:t>All similar qualifications are organized under the same skill heading, regardless of where or when they were performed.</a:t>
            </a:r>
          </a:p>
          <a:p>
            <a:pPr lvl="1"/>
            <a:endParaRPr lang="en-US" dirty="0" smtClean="0"/>
          </a:p>
          <a:p>
            <a:endParaRPr lang="en-US" sz="2500" dirty="0" smtClean="0">
              <a:solidFill>
                <a:srgbClr val="0033CC"/>
              </a:solidFill>
            </a:endParaRP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>
              <a:solidFill>
                <a:srgbClr val="0033CC"/>
              </a:solidFill>
            </a:endParaRP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0" y="4038600"/>
            <a:ext cx="6553200" cy="13716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E10A2D"/>
                </a:solidFill>
              </a:rPr>
              <a:t>Example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>
              <a:spcAft>
                <a:spcPts val="1200"/>
              </a:spcAft>
              <a:tabLst>
                <a:tab pos="228600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	Use the headline Advertising and list all 	advertising experience underneath.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 Headings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When choosing skill headings:</a:t>
            </a:r>
          </a:p>
          <a:p>
            <a:pPr lvl="1"/>
            <a:r>
              <a:rPr lang="en-US" dirty="0" smtClean="0"/>
              <a:t>Always put your most relevant and impressive information first.</a:t>
            </a:r>
          </a:p>
          <a:p>
            <a:pPr lvl="1"/>
            <a:r>
              <a:rPr lang="en-US" dirty="0" smtClean="0"/>
              <a:t>You may have to do some research to choose the best headings.</a:t>
            </a:r>
          </a:p>
          <a:p>
            <a:pPr lvl="1"/>
            <a:r>
              <a:rPr lang="en-US" dirty="0" smtClean="0"/>
              <a:t>Choose only those skill headings that support your objective.</a:t>
            </a:r>
          </a:p>
          <a:p>
            <a:pPr lvl="1"/>
            <a:r>
              <a:rPr lang="en-US" dirty="0" smtClean="0"/>
              <a:t>Limit skill headings to a maximum of three.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Hybrid Resume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Combines the functional resume with a short summary of your past employers.</a:t>
            </a:r>
          </a:p>
          <a:p>
            <a:pPr lvl="1"/>
            <a:r>
              <a:rPr lang="en-US" dirty="0" smtClean="0"/>
              <a:t>Integrates the major strengths of both the chronological and functional resume formats.</a:t>
            </a:r>
          </a:p>
          <a:p>
            <a:pPr lvl="1"/>
            <a:r>
              <a:rPr lang="en-US" dirty="0" smtClean="0"/>
              <a:t>Emphasizes major skill areas and summarizes past employment history.</a:t>
            </a:r>
          </a:p>
          <a:p>
            <a:pPr>
              <a:spcBef>
                <a:spcPts val="672"/>
              </a:spcBef>
            </a:pPr>
            <a:r>
              <a:rPr lang="en-US" dirty="0" smtClean="0"/>
              <a:t>Employers want to see the names of past employers to help them understand:</a:t>
            </a:r>
          </a:p>
          <a:p>
            <a:pPr lvl="1"/>
            <a:r>
              <a:rPr lang="en-US" dirty="0" smtClean="0"/>
              <a:t>The responsibilities you can handle.</a:t>
            </a:r>
            <a:r>
              <a:rPr lang="en-US" dirty="0" smtClean="0">
                <a:solidFill>
                  <a:srgbClr val="0033CC"/>
                </a:solidFill>
              </a:rPr>
              <a:t> </a:t>
            </a:r>
          </a:p>
          <a:p>
            <a:pPr lvl="1"/>
            <a:r>
              <a:rPr lang="en-US" dirty="0" smtClean="0"/>
              <a:t>The quality of work they can expect from you.</a:t>
            </a:r>
            <a:endParaRPr lang="en-US" dirty="0" smtClean="0">
              <a:solidFill>
                <a:srgbClr val="0033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Employment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676400"/>
            <a:ext cx="7924800" cy="384016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US" sz="2400" b="1" dirty="0" smtClean="0"/>
              <a:t>EMPLOYMENT HISTORY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500" b="1" dirty="0" smtClean="0"/>
              <a:t>Sales Manager</a:t>
            </a:r>
          </a:p>
          <a:p>
            <a:pPr marL="0" indent="0">
              <a:spcBef>
                <a:spcPts val="376"/>
              </a:spcBef>
              <a:buNone/>
            </a:pPr>
            <a:r>
              <a:rPr lang="en-US" sz="2400" dirty="0" smtClean="0"/>
              <a:t>Jerry’s Fixtures, St. Paul, MN—Largest fixtures chain in the St. Paul area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500" b="1" dirty="0" smtClean="0"/>
              <a:t>Sales Associate</a:t>
            </a:r>
          </a:p>
          <a:p>
            <a:pPr marL="0" indent="0">
              <a:spcBef>
                <a:spcPts val="376"/>
              </a:spcBef>
              <a:buNone/>
            </a:pPr>
            <a:r>
              <a:rPr lang="en-US" sz="2400" dirty="0" smtClean="0"/>
              <a:t>Sunshine World, St. Paul, MN</a:t>
            </a:r>
            <a:r>
              <a:rPr lang="en-US" sz="2400" b="1" dirty="0" smtClean="0"/>
              <a:t>.</a:t>
            </a:r>
            <a:endParaRPr lang="en-US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Action verbs are the key to an effective resume because they:</a:t>
            </a:r>
          </a:p>
          <a:p>
            <a:pPr lvl="1"/>
            <a:r>
              <a:rPr lang="en-US" dirty="0" smtClean="0"/>
              <a:t>Create impact and enliven a resume.</a:t>
            </a:r>
          </a:p>
          <a:p>
            <a:pPr lvl="1"/>
            <a:r>
              <a:rPr lang="en-US" dirty="0" smtClean="0"/>
              <a:t>Emphasize action and results.</a:t>
            </a:r>
          </a:p>
          <a:p>
            <a:pPr lvl="1"/>
            <a:r>
              <a:rPr lang="en-US" dirty="0" smtClean="0"/>
              <a:t>Present you as an achiever and a success.</a:t>
            </a:r>
          </a:p>
          <a:p>
            <a:pPr lvl="1"/>
            <a:r>
              <a:rPr lang="en-US" dirty="0" smtClean="0"/>
              <a:t>Are concise and focus the reader's attention on your accomplishments.</a:t>
            </a:r>
          </a:p>
          <a:p>
            <a:r>
              <a:rPr lang="en-US" dirty="0" smtClean="0"/>
              <a:t>Examples: </a:t>
            </a:r>
            <a:r>
              <a:rPr lang="en-US" sz="2600" dirty="0" smtClean="0">
                <a:solidFill>
                  <a:srgbClr val="0033CC"/>
                </a:solidFill>
              </a:rPr>
              <a:t>compiled, developed, evaluated, initiated, persuaded, recommended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Verbs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Whenever possible, connect action verbs with results.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8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3000" y="2514600"/>
            <a:ext cx="6553200" cy="11430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28600" algn="l"/>
              </a:tabLst>
            </a:pPr>
            <a:r>
              <a:rPr lang="en-US" sz="2600" dirty="0" smtClean="0">
                <a:solidFill>
                  <a:schemeClr val="tx1"/>
                </a:solidFill>
              </a:rPr>
              <a:t>	</a:t>
            </a:r>
            <a:r>
              <a:rPr lang="en-US" sz="2600" dirty="0" smtClean="0">
                <a:solidFill>
                  <a:srgbClr val="0033CC"/>
                </a:solidFill>
              </a:rPr>
              <a:t>Evaluated</a:t>
            </a:r>
            <a:r>
              <a:rPr lang="en-US" sz="2600" dirty="0" smtClean="0">
                <a:solidFill>
                  <a:schemeClr val="tx1"/>
                </a:solidFill>
              </a:rPr>
              <a:t> vendors and </a:t>
            </a:r>
            <a:r>
              <a:rPr lang="en-US" sz="2600" dirty="0" smtClean="0">
                <a:solidFill>
                  <a:srgbClr val="0033CC"/>
                </a:solidFill>
              </a:rPr>
              <a:t>negotiated</a:t>
            </a:r>
            <a:r>
              <a:rPr lang="en-US" sz="2600" dirty="0" smtClean="0">
                <a:solidFill>
                  <a:schemeClr val="tx1"/>
                </a:solidFill>
              </a:rPr>
              <a:t> for the 	best prices on all office supplies.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3886200"/>
            <a:ext cx="6553200" cy="11430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28600" algn="l"/>
              </a:tabLst>
            </a:pPr>
            <a:r>
              <a:rPr lang="en-US" sz="2600" dirty="0" smtClean="0">
                <a:solidFill>
                  <a:schemeClr val="tx1"/>
                </a:solidFill>
              </a:rPr>
              <a:t>	</a:t>
            </a:r>
            <a:r>
              <a:rPr lang="en-US" sz="2600" dirty="0" smtClean="0">
                <a:solidFill>
                  <a:srgbClr val="0033CC"/>
                </a:solidFill>
              </a:rPr>
              <a:t>Initiated</a:t>
            </a:r>
            <a:r>
              <a:rPr lang="en-US" sz="2600" dirty="0" smtClean="0">
                <a:solidFill>
                  <a:schemeClr val="tx1"/>
                </a:solidFill>
              </a:rPr>
              <a:t> new employee training program 	that cut training time 25 percent.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970</TotalTime>
  <Words>425</Words>
  <Application>Microsoft Office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Resume Writer's_slide master</vt:lpstr>
      <vt:lpstr>CHAPTER 8</vt:lpstr>
      <vt:lpstr>Summary of Employment History</vt:lpstr>
      <vt:lpstr>Which Resume Format?</vt:lpstr>
      <vt:lpstr>Work Experience Presentation</vt:lpstr>
      <vt:lpstr>Skill Headings</vt:lpstr>
      <vt:lpstr>The Hybrid Resume</vt:lpstr>
      <vt:lpstr>Sample Employment Summary</vt:lpstr>
      <vt:lpstr>Action Verbs</vt:lpstr>
      <vt:lpstr>Action Verbs and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117</cp:revision>
  <dcterms:created xsi:type="dcterms:W3CDTF">2011-08-23T17:18:45Z</dcterms:created>
  <dcterms:modified xsi:type="dcterms:W3CDTF">2011-09-22T14:01:44Z</dcterms:modified>
</cp:coreProperties>
</file>